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CD21ACF-EF36-4EB2-9DF3-5E3E99A775E6}"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4042504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D21ACF-EF36-4EB2-9DF3-5E3E99A775E6}"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114585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D21ACF-EF36-4EB2-9DF3-5E3E99A775E6}"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292556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D21ACF-EF36-4EB2-9DF3-5E3E99A775E6}"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182957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CD21ACF-EF36-4EB2-9DF3-5E3E99A775E6}"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1372680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CD21ACF-EF36-4EB2-9DF3-5E3E99A775E6}"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375889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CD21ACF-EF36-4EB2-9DF3-5E3E99A775E6}" type="datetimeFigureOut">
              <a:rPr lang="ar-IQ" smtClean="0"/>
              <a:t>07/03/1441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255504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CD21ACF-EF36-4EB2-9DF3-5E3E99A775E6}" type="datetimeFigureOut">
              <a:rPr lang="ar-IQ" smtClean="0"/>
              <a:t>07/03/1441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7220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CD21ACF-EF36-4EB2-9DF3-5E3E99A775E6}" type="datetimeFigureOut">
              <a:rPr lang="ar-IQ" smtClean="0"/>
              <a:t>07/03/1441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197160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D21ACF-EF36-4EB2-9DF3-5E3E99A775E6}"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28487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D21ACF-EF36-4EB2-9DF3-5E3E99A775E6}"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5AB4D8-DE78-4BA7-95E9-DDCB974FD896}" type="slidenum">
              <a:rPr lang="ar-IQ" smtClean="0"/>
              <a:t>‹#›</a:t>
            </a:fld>
            <a:endParaRPr lang="ar-IQ"/>
          </a:p>
        </p:txBody>
      </p:sp>
    </p:spTree>
    <p:extLst>
      <p:ext uri="{BB962C8B-B14F-4D97-AF65-F5344CB8AC3E}">
        <p14:creationId xmlns:p14="http://schemas.microsoft.com/office/powerpoint/2010/main" val="246834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D21ACF-EF36-4EB2-9DF3-5E3E99A775E6}" type="datetimeFigureOut">
              <a:rPr lang="ar-IQ" smtClean="0"/>
              <a:t>07/03/1441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5AB4D8-DE78-4BA7-95E9-DDCB974FD896}" type="slidenum">
              <a:rPr lang="ar-IQ" smtClean="0"/>
              <a:t>‹#›</a:t>
            </a:fld>
            <a:endParaRPr lang="ar-IQ"/>
          </a:p>
        </p:txBody>
      </p:sp>
    </p:spTree>
    <p:extLst>
      <p:ext uri="{BB962C8B-B14F-4D97-AF65-F5344CB8AC3E}">
        <p14:creationId xmlns:p14="http://schemas.microsoft.com/office/powerpoint/2010/main" val="1061568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052736"/>
            <a:ext cx="7772400" cy="1470025"/>
          </a:xfrm>
        </p:spPr>
        <p:style>
          <a:lnRef idx="1">
            <a:schemeClr val="accent6"/>
          </a:lnRef>
          <a:fillRef idx="2">
            <a:schemeClr val="accent6"/>
          </a:fillRef>
          <a:effectRef idx="1">
            <a:schemeClr val="accent6"/>
          </a:effectRef>
          <a:fontRef idx="minor">
            <a:schemeClr val="dk1"/>
          </a:fontRef>
        </p:style>
        <p:txBody>
          <a:bodyPr>
            <a:normAutofit/>
          </a:bodyPr>
          <a:lstStyle/>
          <a:p>
            <a:r>
              <a:rPr lang="ar-IQ" sz="6600" dirty="0" smtClean="0"/>
              <a:t>القــــدرة </a:t>
            </a:r>
            <a:endParaRPr lang="ar-IQ" sz="6600" dirty="0"/>
          </a:p>
        </p:txBody>
      </p:sp>
      <p:sp>
        <p:nvSpPr>
          <p:cNvPr id="3" name="عنوان فرعي 2"/>
          <p:cNvSpPr>
            <a:spLocks noGrp="1"/>
          </p:cNvSpPr>
          <p:nvPr>
            <p:ph type="subTitle" idx="1"/>
          </p:nvPr>
        </p:nvSpPr>
        <p:spPr>
          <a:xfrm>
            <a:off x="1371600" y="2708920"/>
            <a:ext cx="6400800" cy="1512168"/>
          </a:xfrm>
        </p:spPr>
        <p:style>
          <a:lnRef idx="1">
            <a:schemeClr val="accent1"/>
          </a:lnRef>
          <a:fillRef idx="3">
            <a:schemeClr val="accent1"/>
          </a:fillRef>
          <a:effectRef idx="2">
            <a:schemeClr val="accent1"/>
          </a:effectRef>
          <a:fontRef idx="minor">
            <a:schemeClr val="lt1"/>
          </a:fontRef>
        </p:style>
        <p:txBody>
          <a:bodyPr/>
          <a:lstStyle/>
          <a:p>
            <a:r>
              <a:rPr lang="ar-IQ" sz="3600" dirty="0">
                <a:solidFill>
                  <a:schemeClr val="tx1"/>
                </a:solidFill>
              </a:rPr>
              <a:t>وهي الشغل المنجز خلال زمن معين </a:t>
            </a:r>
            <a:endParaRPr lang="en-US" sz="3600" dirty="0">
              <a:solidFill>
                <a:schemeClr val="tx1"/>
              </a:solidFill>
            </a:endParaRPr>
          </a:p>
          <a:p>
            <a:endParaRPr lang="ar-IQ" dirty="0"/>
          </a:p>
        </p:txBody>
      </p:sp>
    </p:spTree>
    <p:extLst>
      <p:ext uri="{BB962C8B-B14F-4D97-AF65-F5344CB8AC3E}">
        <p14:creationId xmlns:p14="http://schemas.microsoft.com/office/powerpoint/2010/main" val="12132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arn(inVertic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Vertical)">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05064"/>
            <a:ext cx="7772400" cy="1362075"/>
          </a:xfrm>
        </p:spPr>
        <p:style>
          <a:lnRef idx="0">
            <a:schemeClr val="accent1"/>
          </a:lnRef>
          <a:fillRef idx="3">
            <a:schemeClr val="accent1"/>
          </a:fillRef>
          <a:effectRef idx="3">
            <a:schemeClr val="accent1"/>
          </a:effectRef>
          <a:fontRef idx="minor">
            <a:schemeClr val="lt1"/>
          </a:fontRef>
        </p:style>
        <p:txBody>
          <a:bodyPr/>
          <a:lstStyle/>
          <a:p>
            <a:r>
              <a:rPr lang="ar-IQ" dirty="0"/>
              <a:t>وتقاس القدرة بوحدة الجول /</a:t>
            </a:r>
            <a:r>
              <a:rPr lang="ar-IQ" dirty="0" err="1"/>
              <a:t>ثا</a:t>
            </a:r>
            <a:r>
              <a:rPr lang="ar-IQ" dirty="0"/>
              <a:t> = الواط </a:t>
            </a:r>
            <a:r>
              <a:rPr lang="en-US" dirty="0"/>
              <a:t/>
            </a:r>
            <a:br>
              <a:rPr lang="en-US" dirty="0"/>
            </a:br>
            <a:endParaRPr lang="ar-IQ" dirty="0"/>
          </a:p>
        </p:txBody>
      </p:sp>
      <p:sp>
        <p:nvSpPr>
          <p:cNvPr id="3" name="عنصر نائب للنص 2"/>
          <p:cNvSpPr>
            <a:spLocks noGrp="1"/>
          </p:cNvSpPr>
          <p:nvPr>
            <p:ph type="body" idx="1"/>
          </p:nvPr>
        </p:nvSpPr>
        <p:spPr>
          <a:xfrm>
            <a:off x="611560" y="908720"/>
            <a:ext cx="7772400" cy="2592288"/>
          </a:xfrm>
        </p:spPr>
        <p:style>
          <a:lnRef idx="0">
            <a:schemeClr val="accent5"/>
          </a:lnRef>
          <a:fillRef idx="3">
            <a:schemeClr val="accent5"/>
          </a:fillRef>
          <a:effectRef idx="3">
            <a:schemeClr val="accent5"/>
          </a:effectRef>
          <a:fontRef idx="minor">
            <a:schemeClr val="lt1"/>
          </a:fontRef>
        </p:style>
        <p:txBody>
          <a:bodyPr>
            <a:normAutofit/>
          </a:bodyPr>
          <a:lstStyle/>
          <a:p>
            <a:r>
              <a:rPr lang="ar-IQ" sz="2400" dirty="0">
                <a:solidFill>
                  <a:schemeClr val="tx1"/>
                </a:solidFill>
              </a:rPr>
              <a:t>اذا اردنا ان ندرس العلاقة بين مقدار القوة المؤثرة والزمن الذي تؤثر فيه لابد ان نفهم المثال التالي فاو حاول رباعين رفع ثقل وزنه 200 نيوتن الى ارتفاع 1 م فكلاهما يكون قد انجز شغلا الا ان اختلاف زمن انجاز ذلك الشغل هو ما يعطي معلومة عن قدرة كلاهما فلو رفع الرباع الاول الوزن بزمن واحد ثانية بينما رفع الرباع الثاني الوزن بزمن 1.5 </a:t>
            </a:r>
            <a:r>
              <a:rPr lang="ar-IQ" sz="2400" dirty="0" err="1">
                <a:solidFill>
                  <a:schemeClr val="tx1"/>
                </a:solidFill>
              </a:rPr>
              <a:t>ثلنية</a:t>
            </a:r>
            <a:r>
              <a:rPr lang="ar-IQ" sz="2400" dirty="0">
                <a:solidFill>
                  <a:schemeClr val="tx1"/>
                </a:solidFill>
              </a:rPr>
              <a:t> فان الرباع الاول يكون اكثر قدرة من الرباع الثاني اذ ادى نفس الشغل بزمن اقل :</a:t>
            </a:r>
            <a:endParaRPr lang="en-US" sz="2400" dirty="0">
              <a:solidFill>
                <a:schemeClr val="tx1"/>
              </a:solidFill>
            </a:endParaRPr>
          </a:p>
          <a:p>
            <a:endParaRPr lang="ar-IQ" dirty="0"/>
          </a:p>
        </p:txBody>
      </p:sp>
    </p:spTree>
    <p:extLst>
      <p:ext uri="{BB962C8B-B14F-4D97-AF65-F5344CB8AC3E}">
        <p14:creationId xmlns:p14="http://schemas.microsoft.com/office/powerpoint/2010/main" val="156806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46347" y="1484784"/>
            <a:ext cx="7848872" cy="347787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ar-IQ" sz="4400" dirty="0"/>
              <a:t>القدرة = الشغل / الزمن </a:t>
            </a:r>
            <a:endParaRPr lang="en-US" sz="4400" dirty="0"/>
          </a:p>
          <a:p>
            <a:r>
              <a:rPr lang="ar-IQ" sz="4400" dirty="0"/>
              <a:t>وبما ان الشغل = القوة * الازاحة </a:t>
            </a:r>
            <a:endParaRPr lang="en-US" sz="4400" dirty="0"/>
          </a:p>
          <a:p>
            <a:r>
              <a:rPr lang="ar-IQ" sz="4400" dirty="0"/>
              <a:t>اذن القدرة = الشغل * الازاحة / الزمن </a:t>
            </a:r>
            <a:endParaRPr lang="en-US" sz="4400" dirty="0"/>
          </a:p>
          <a:p>
            <a:r>
              <a:rPr lang="ar-IQ" sz="4400" dirty="0" err="1"/>
              <a:t>زبما</a:t>
            </a:r>
            <a:r>
              <a:rPr lang="ar-IQ" sz="4400" dirty="0"/>
              <a:t> ان الازاحة / الزمن = السعة </a:t>
            </a:r>
            <a:endParaRPr lang="en-US" sz="4400" dirty="0"/>
          </a:p>
          <a:p>
            <a:r>
              <a:rPr lang="ar-IQ" sz="4400" dirty="0"/>
              <a:t>اذن القدرة = القوة * السرعة </a:t>
            </a:r>
            <a:endParaRPr lang="en-US" sz="4400" dirty="0"/>
          </a:p>
        </p:txBody>
      </p:sp>
    </p:spTree>
    <p:extLst>
      <p:ext uri="{BB962C8B-B14F-4D97-AF65-F5344CB8AC3E}">
        <p14:creationId xmlns:p14="http://schemas.microsoft.com/office/powerpoint/2010/main" val="184495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666" y="332656"/>
            <a:ext cx="8712968" cy="507831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600" dirty="0"/>
              <a:t>ومن ذلك نفهم ان فعل تأثير القوة يكون اكبر عندما نؤدي الحركة بسرعة (فترة زمنية قصيرة ) اي ان هناك تناسب طردي بين القدرة وسرعة الحركة ,</a:t>
            </a:r>
            <a:r>
              <a:rPr lang="ar-IQ" sz="3600" dirty="0" err="1"/>
              <a:t>ةيطبق</a:t>
            </a:r>
            <a:r>
              <a:rPr lang="ar-IQ" sz="3600" dirty="0"/>
              <a:t> هذا في كثير من الفعاليات الرياضي مثل رمي الثقل اذ يجب على الرياضي ان يؤدي الرمي بسرعة فاذا اعطى الرامي قوة مقدارها 150 نيوتن في رمي ثقل بسرعة 6 م/</a:t>
            </a:r>
            <a:r>
              <a:rPr lang="ar-IQ" sz="3600" dirty="0" err="1"/>
              <a:t>ثا</a:t>
            </a:r>
            <a:r>
              <a:rPr lang="ar-IQ" sz="3600" dirty="0"/>
              <a:t> واخر اعطى 100 نيوتن لرمي ثقل بسرعة 9 م/</a:t>
            </a:r>
            <a:r>
              <a:rPr lang="ar-IQ" sz="3600" dirty="0" err="1"/>
              <a:t>ثا</a:t>
            </a:r>
            <a:r>
              <a:rPr lang="ar-IQ" sz="3600" dirty="0"/>
              <a:t> فان كلاهما يعطي نفس القدرة وهي 900 واط وكذلك عملية النهوض والقفز العالي والوثب </a:t>
            </a:r>
            <a:r>
              <a:rPr lang="ar-IQ" sz="3600" dirty="0" smtClean="0"/>
              <a:t>الطويل</a:t>
            </a:r>
            <a:endParaRPr lang="en-US" sz="3600" dirty="0"/>
          </a:p>
        </p:txBody>
      </p:sp>
    </p:spTree>
    <p:extLst>
      <p:ext uri="{BB962C8B-B14F-4D97-AF65-F5344CB8AC3E}">
        <p14:creationId xmlns:p14="http://schemas.microsoft.com/office/powerpoint/2010/main" val="130129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6"/>
            <a:ext cx="7772400" cy="2907755"/>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ar-IQ" dirty="0" smtClean="0"/>
              <a:t>الا ان القوة تظهر هي لسائدة عندما نؤدي قوة ضد اجسام ثقيلة وتظهر السرعة بشكل اوضح عندما نؤدي قوة ضد اجسام اقل وزنا مثل الرمح .</a:t>
            </a:r>
            <a:r>
              <a:rPr lang="en-US" dirty="0" smtClean="0"/>
              <a:t/>
            </a:r>
            <a:br>
              <a:rPr lang="en-US" dirty="0" smtClean="0"/>
            </a:br>
            <a:endParaRPr lang="ar-IQ" dirty="0"/>
          </a:p>
        </p:txBody>
      </p:sp>
    </p:spTree>
    <p:extLst>
      <p:ext uri="{BB962C8B-B14F-4D97-AF65-F5344CB8AC3E}">
        <p14:creationId xmlns:p14="http://schemas.microsoft.com/office/powerpoint/2010/main" val="16029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238</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القــــدرة </vt:lpstr>
      <vt:lpstr>وتقاس القدرة بوحدة الجول /ثا = الواط  </vt:lpstr>
      <vt:lpstr>عرض تقديمي في PowerPoint</vt:lpstr>
      <vt:lpstr>عرض تقديمي في PowerPoint</vt:lpstr>
      <vt:lpstr>الا ان القوة تظهر هي لسائدة عندما نؤدي قوة ضد اجسام ثقيلة وتظهر السرعة بشكل اوضح عندما نؤدي قوة ضد اجسام اقل وزنا مثل الرمح .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القــــدرة </dc:title>
  <dc:creator>Maher</dc:creator>
  <cp:lastModifiedBy>Maher</cp:lastModifiedBy>
  <cp:revision>4</cp:revision>
  <dcterms:created xsi:type="dcterms:W3CDTF">2019-11-03T21:18:10Z</dcterms:created>
  <dcterms:modified xsi:type="dcterms:W3CDTF">2019-11-03T21:25:18Z</dcterms:modified>
</cp:coreProperties>
</file>